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63" r:id="rId3"/>
    <p:sldId id="257" r:id="rId4"/>
    <p:sldId id="260" r:id="rId5"/>
    <p:sldId id="261" r:id="rId6"/>
    <p:sldId id="298" r:id="rId7"/>
    <p:sldId id="299" r:id="rId8"/>
    <p:sldId id="300" r:id="rId9"/>
    <p:sldId id="301" r:id="rId10"/>
    <p:sldId id="302" r:id="rId11"/>
    <p:sldId id="307" r:id="rId12"/>
    <p:sldId id="303" r:id="rId13"/>
    <p:sldId id="262" r:id="rId14"/>
    <p:sldId id="306" r:id="rId15"/>
    <p:sldId id="304" r:id="rId16"/>
    <p:sldId id="305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4"/>
    <p:restoredTop sz="78232"/>
  </p:normalViewPr>
  <p:slideViewPr>
    <p:cSldViewPr snapToGrid="0" snapToObjects="1">
      <p:cViewPr varScale="1">
        <p:scale>
          <a:sx n="138" d="100"/>
          <a:sy n="138" d="100"/>
        </p:scale>
        <p:origin x="200" y="856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5D6D1-B418-A546-B4CE-DF6D00ACA067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AC994-AC4B-5141-989A-39067809E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Usually missing value in data set appears as question mark and a zero or just a blank cell.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In the example here, the normalized losses feature has a missing value which is represented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NaN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45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Data is usually collected from different places by different people which may be stored in different formats.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Data formatting means bringing data into a common standard of expression that allows users to make meaningful comparisons.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As a part of dataset cleaning, data formatting ensures the data is consistent and easily understandable.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For example, people may use different expressions to represent New York City, such as uppercase N uppercase Y,  uppercase N lowercase y,  uppercase N uppercase Y and New York.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Sometimes, this unclean data is a good thing to see.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For example, if you're looking at the different ways people tend to write New York, then this is exactly the data that you want.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Or if you're looking for ways to spot fraud, perhaps writing N.Y. is more likely  to predict an anomaly than if someone wrote out New York in full.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But perhaps more often than not,  we just simply want to treat them all as the same entity or format to make statistical analyses easier down the road.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2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Referring to our used car dataset, there's a feature named city-miles per gallon in the dataset, which refers to a car fuel consumption in miles per gallon unit.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However, you may be someone who lives in a country that uses metric units.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So, you would want to convert those values to liters per 100 kilometers, the metric version.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To transform miles per gallon to liters per 100 kilometers,  we need to divide 235 by each value in the city-miles per gallon column.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In Python, this can easily be done in one line of code. You take the column and set it to equal to 235, divide it by the entire column.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In the second line of code, rename column name from city-miles per gallon to city-liters per 100 kilometers using the data frame rename method.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84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For a number of reasons, including when you import a dataset into Python, the data type may be incorrectly established.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For example, here we noticed the assigned data type to the price feature is object.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Although the expected data type should really be an integer or float type.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It is important for later analysis to explore the features data type and convert them to the correct data types.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Otherwise, the developed models later on may behave strangely, and totally valid data may end up being treated like missing data.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21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15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43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cast the column price to a </a:t>
            </a:r>
            <a:r>
              <a:rPr lang="en-US" b="1" i="0" dirty="0">
                <a:solidFill>
                  <a:srgbClr val="1F1F1F"/>
                </a:solidFill>
                <a:effectLst/>
                <a:latin typeface="unset"/>
              </a:rPr>
              <a:t>float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29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 we'll look at the problem of data with different formats,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units and conventions and the pandas methods that help us deal with these issues.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43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When we take a look at the used car data set, we notice feature “length” ranges from 150-250, while feature width and height ranges from 50-100.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We may want to normalize these variables so that the range of the values is consistent.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This normalization can make some statistical analyses easier down the road.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By making the ranges consistent between variables, normalization enables a fair comparison between the different features, making sure they have the same impact.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It is also important for computational reasons. 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3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Consider a data set containing two features, age and income.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Age ranges from 0-100, income ranges from 0-20,000 and higher.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Income is about 1,000 times larger than age and ranges from 20,000-500,000.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So, these two features are in very different ranges.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When we do further analysis, like linear regression for example, the attribute income will intrinsically influence the result more due to its larger value.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But this doesn't necessarily mean it is more important as a predictor.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So, the nature of the data biases the linear regression model to weigh income more heavily than age.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To avoid this, we can normalize these two variables into values that range from zero to one.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Compare the two tables at the right.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After normalization, both variables now have a similar influence on the models we will build later. 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2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Simple feature scaling just divides each value by the maximum value for that feature. This makes the new values range between zero and one.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The second method called min-max takes each value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X_old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 subtract it from the minimum value of that feature, then divides by the range of that feature. Again, the resulting new values range between zero and one.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The third method is called z-score or standard score. In this formula for each value you subtract the mu which is the average of the feature, and then divide by the standard deviation sigma.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The resulting values hover around zero, and typically range between negative three and positive three but can be higher or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6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Many ways to deal with missing values regardless of Python, R or whatever tool.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Each situation different and should be judged differently.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1) check if the person or group that collected the data can go back and find what the actual value should be.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2) remove the data where that missing value is found.  When drop data, either drop the whole variable or just the single data entry with the missing value.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If you don't have a lot of observations with missing data, usually dropping the particular entry is the best.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If you're removing data, you want to look to do something that has the least amount of impact.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Replacing data is better since no data is wasted.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However, it is less accurate since we need to replace missing data with a guess of what the data should be.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One standard for placement technique is to replace missing values by the average value of the entire variable.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As an example, suppose we have some entries that have missing values for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the normalized losses column and the column average for entries with data is 4500.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While there is no way for us to get an accurate guess of what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the missing value is under the normalized losses column should have been,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you can approximate their values using the average value of the column 4500.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But what if the values cannot be averaged as with categorical variables?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For a variable like fuel type,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there isn't an average fuel type since the variable values are not numbers.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In this case, one possibility is to try using the </a:t>
            </a:r>
            <a:r>
              <a:rPr lang="en-US" sz="12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OpenSans"/>
              </a:rPr>
              <a:t>mode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,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the most common like gasoline.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Finally, sometimes we may find another way to guess the missing data.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This is usually because the data gathered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knows something additional about the missing data.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For example, he may know that the missing values tend to be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old cars and the normalized losses of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old cars are significantly higher than the average vehicle.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And of course, finally,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in some cases you may simply want to leave the missing data as missing data.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For one reason or another, </a:t>
            </a:r>
          </a:p>
          <a:p>
            <a:pPr algn="l"/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it may be useful to keep that observation even if some features are missing.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82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Simple feature scaling just divides each value by the maximum value for that feature. This makes the new values range between zero and one.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The second method called min-max takes each value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X_old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 subtract it from the minimum value of that feature, then divides by the range of that feature. Again, the resulting new values range between zero and one.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The third method is called z-score or standard score. In this formula for each value you subtract the mu which is the average of the feature, and then divide by the standard deviation sigma.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The resulting values hover around zero, and typically range between negative three and positive three but can be higher or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46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4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8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 we'll look at the problem of data with different formats,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units and conventions and the pandas methods that help us deal with these issues.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7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You can bin “age” into [0 to 5], [6 to 10], [11 to 15] and so on.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Sometimes, binning can improve accuracy of the predictive models.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In addition, sometimes we use data binning to group a set of numerical values into a smaller number of bins to have a better understanding of the data distribution.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As example, “price” here is an attribute range from 5,000 to 45,500.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Using binning, we categorize the price into three bins: low price, medium price, and high prices.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65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In the actual car dataset, ”price" is a numerical variable ranging from 5188 to 45400,  it has 201 unique values.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We can categorize them into 3 bins: low, medium, and high-priced cars.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In Python we can easily implement the binning: We would like 3 bins of equal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binwidth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, so  we need 4 numbers as dividers that are equal distance apart.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First we use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numpy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 function “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linspace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” to return the array “bins” that contains 4 equally spaced numbers over the specified interval of the price.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We create a list “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group_names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 “ that contains the different bin names.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We use the pandas function ”cut” to segment and sort the data values into bins.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7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This is the histogram that we plotted based on the binning that we applied in the price feature.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From the plot, it is clear that most cars have a low price, and only very few cars have high price.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87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97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90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1 and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4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1 and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66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In Pandas, we can use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get_dummies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 method to convert categorical variables to dummy variables.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In Python, transforming categorical variables to dummy variables is simple.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Following the example,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pd.get_dummies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 method gets the fuel type column and creates the data frame dummy_variable_1.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get_dummies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 method automatically generates a list of numbers, each one corresponding to a particular category of the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68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07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dropna</a:t>
            </a:r>
            <a:r>
              <a:rPr lang="en-US" dirty="0"/>
              <a:t> method</a:t>
            </a:r>
          </a:p>
          <a:p>
            <a:r>
              <a:rPr lang="en-US" dirty="0"/>
              <a:t>-specify axis</a:t>
            </a:r>
          </a:p>
          <a:p>
            <a:r>
              <a:rPr lang="en-US" dirty="0"/>
              <a:t>-price remove, </a:t>
            </a:r>
          </a:p>
          <a:p>
            <a:r>
              <a:rPr lang="en-US" dirty="0"/>
              <a:t>-</a:t>
            </a:r>
            <a:r>
              <a:rPr lang="en-US" dirty="0" err="1"/>
              <a:t>inplace</a:t>
            </a:r>
            <a:r>
              <a:rPr lang="en-US" dirty="0"/>
              <a:t> = true (directly changes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8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one doesn’t modify </a:t>
            </a:r>
            <a:r>
              <a:rPr lang="en-US" dirty="0" err="1"/>
              <a:t>dataframe</a:t>
            </a:r>
            <a:r>
              <a:rPr lang="en-US" dirty="0"/>
              <a:t> (good for checking)</a:t>
            </a:r>
          </a:p>
          <a:p>
            <a:r>
              <a:rPr lang="en-US" dirty="0"/>
              <a:t>-to modify use second line</a:t>
            </a:r>
          </a:p>
          <a:p>
            <a:r>
              <a:rPr lang="en-US" dirty="0"/>
              <a:t>-check documentation for methods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3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2: drop all rows that contain a </a:t>
            </a:r>
            <a:r>
              <a:rPr lang="en-US" dirty="0" err="1"/>
              <a:t>NaN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3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Normalized losses replaced by average values of the column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 calculate mean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 parameter what we want to replace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parameter what we replace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6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Can always check for a higher quality data set or source or in some cases you may want to leave the missing data as missing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4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 we'll look at the problem of data with different formats, 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units and conventions and the pandas methods that help us deal with these issues.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AC994-AC4B-5141-989A-39067809E7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4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7DDD-A7F0-8040-8F38-AE8ABF2CA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1EDBE-A64D-0F4B-9F2E-F4AC7D6EEB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Python</a:t>
            </a:r>
          </a:p>
        </p:txBody>
      </p:sp>
    </p:spTree>
    <p:extLst>
      <p:ext uri="{BB962C8B-B14F-4D97-AF65-F5344CB8AC3E}">
        <p14:creationId xmlns:p14="http://schemas.microsoft.com/office/powerpoint/2010/main" val="75190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with the data collection source</a:t>
            </a:r>
          </a:p>
          <a:p>
            <a:r>
              <a:rPr lang="en-US" dirty="0"/>
              <a:t>Drop the missing values</a:t>
            </a:r>
          </a:p>
          <a:p>
            <a:pPr lvl="1"/>
            <a:r>
              <a:rPr lang="en-US" dirty="0"/>
              <a:t>drop the variable</a:t>
            </a:r>
          </a:p>
          <a:p>
            <a:pPr lvl="1"/>
            <a:r>
              <a:rPr lang="en-US" dirty="0"/>
              <a:t> drop the data entry</a:t>
            </a:r>
          </a:p>
          <a:p>
            <a:r>
              <a:rPr lang="en-US" dirty="0"/>
              <a:t>Replace the missing values</a:t>
            </a:r>
          </a:p>
          <a:p>
            <a:pPr lvl="1"/>
            <a:r>
              <a:rPr lang="en-US" dirty="0"/>
              <a:t>replace it with an average (of similar datapoints)</a:t>
            </a:r>
          </a:p>
          <a:p>
            <a:pPr lvl="1"/>
            <a:r>
              <a:rPr lang="en-US" dirty="0"/>
              <a:t>replace it by frequency</a:t>
            </a:r>
          </a:p>
          <a:p>
            <a:pPr lvl="1"/>
            <a:r>
              <a:rPr lang="en-US" dirty="0"/>
              <a:t>replace it based on other functions</a:t>
            </a:r>
          </a:p>
          <a:p>
            <a:r>
              <a:rPr lang="en-US" dirty="0"/>
              <a:t>Leave it as missing data</a:t>
            </a:r>
          </a:p>
        </p:txBody>
      </p:sp>
    </p:spTree>
    <p:extLst>
      <p:ext uri="{BB962C8B-B14F-4D97-AF65-F5344CB8AC3E}">
        <p14:creationId xmlns:p14="http://schemas.microsoft.com/office/powerpoint/2010/main" val="30049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D552-56B5-1441-9508-4DD20707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</a:t>
            </a:r>
            <a:r>
              <a:rPr 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H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ow would you deal with missing values for categorical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8E6C-4040-D243-9420-9216523B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replace the missing value with the mode of the particular column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replace the missing value with the mean of the particular column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replace the missing value with the value that appears most often of the particular column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drop missing values in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6FDF6-66EC-2E4D-97B2-9EA863719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dataframes.dropna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0F6FF-6336-E14E-B8E6-CC5E9718C2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400" y="2910508"/>
            <a:ext cx="889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6A4E5-C6C1-0043-A2AE-BCE62876FF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900" y="2484783"/>
            <a:ext cx="8458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6F29F6-28ED-164F-9290-07CDF1DF1E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3429000"/>
            <a:ext cx="10922000" cy="34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E57F4-D1A4-094B-B9E0-573141474690}"/>
              </a:ext>
            </a:extLst>
          </p:cNvPr>
          <p:cNvSpPr txBox="1"/>
          <p:nvPr/>
        </p:nvSpPr>
        <p:spPr>
          <a:xfrm>
            <a:off x="2943639" y="5029200"/>
            <a:ext cx="645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pandas.pydata.org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51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D552-56B5-1441-9508-4DD20707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What does this code do to the </a:t>
            </a:r>
            <a:r>
              <a:rPr lang="en-US" dirty="0" err="1"/>
              <a:t>dataframe</a:t>
            </a:r>
            <a:r>
              <a:rPr lang="en-US" dirty="0"/>
              <a:t> df?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8E6C-4040-D243-9420-9216523B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400" dirty="0" err="1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df.dropna</a:t>
            </a:r>
            <a:r>
              <a:rPr lang="en-US" sz="5400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(axis=0)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replaces all values nan with the mean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drops all rows that contain a nan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drops all columns that contain a nan 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981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replace missing values in Python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6DC9F3-BF3D-BE4B-B2E6-C5402D8D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688" y="1908313"/>
            <a:ext cx="8575023" cy="3581400"/>
          </a:xfr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60F861CD-6C1C-B942-9332-47719AEDAD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100" y="5489713"/>
            <a:ext cx="7543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6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 with the data collection source</a:t>
            </a:r>
          </a:p>
          <a:p>
            <a:r>
              <a:rPr lang="en-US" dirty="0"/>
              <a:t>Drop the missing values</a:t>
            </a:r>
          </a:p>
          <a:p>
            <a:pPr lvl="1"/>
            <a:r>
              <a:rPr lang="en-US" dirty="0"/>
              <a:t>drop the variable</a:t>
            </a:r>
          </a:p>
          <a:p>
            <a:pPr lvl="1"/>
            <a:r>
              <a:rPr lang="en-US" dirty="0"/>
              <a:t> drop the data entry</a:t>
            </a:r>
          </a:p>
          <a:p>
            <a:r>
              <a:rPr lang="en-US" dirty="0"/>
              <a:t>Replace the missing values</a:t>
            </a:r>
          </a:p>
          <a:p>
            <a:pPr lvl="1"/>
            <a:r>
              <a:rPr lang="en-US" dirty="0"/>
              <a:t>replace it with an average (of similar datapoints)</a:t>
            </a:r>
          </a:p>
          <a:p>
            <a:pPr lvl="1"/>
            <a:r>
              <a:rPr lang="en-US" dirty="0"/>
              <a:t>replace it by frequency</a:t>
            </a:r>
          </a:p>
          <a:p>
            <a:pPr lvl="1"/>
            <a:r>
              <a:rPr lang="en-US" dirty="0"/>
              <a:t>replace it based on other functions</a:t>
            </a:r>
          </a:p>
          <a:p>
            <a:r>
              <a:rPr lang="en-US" dirty="0">
                <a:solidFill>
                  <a:srgbClr val="FF0000"/>
                </a:solidFill>
              </a:rPr>
              <a:t>Leave it as missing data</a:t>
            </a:r>
          </a:p>
        </p:txBody>
      </p:sp>
    </p:spTree>
    <p:extLst>
      <p:ext uri="{BB962C8B-B14F-4D97-AF65-F5344CB8AC3E}">
        <p14:creationId xmlns:p14="http://schemas.microsoft.com/office/powerpoint/2010/main" val="4225186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89" y="2956034"/>
            <a:ext cx="9601200" cy="1485900"/>
          </a:xfrm>
        </p:spPr>
        <p:txBody>
          <a:bodyPr/>
          <a:lstStyle/>
          <a:p>
            <a:r>
              <a:rPr lang="en-US" dirty="0"/>
              <a:t>Data formatting</a:t>
            </a:r>
          </a:p>
        </p:txBody>
      </p:sp>
    </p:spTree>
    <p:extLst>
      <p:ext uri="{BB962C8B-B14F-4D97-AF65-F5344CB8AC3E}">
        <p14:creationId xmlns:p14="http://schemas.microsoft.com/office/powerpoint/2010/main" val="228646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are usually collected from different places and stored in different formats.</a:t>
            </a:r>
          </a:p>
          <a:p>
            <a:r>
              <a:rPr lang="en-US" dirty="0"/>
              <a:t>Bringing data into a common standard of expression allows users to make meaningful comparison.</a:t>
            </a:r>
          </a:p>
        </p:txBody>
      </p:sp>
      <p:pic>
        <p:nvPicPr>
          <p:cNvPr id="6" name="Picture 5" descr="A blue arrow pointing to a blue arrow&#10;&#10;Description automatically generated">
            <a:extLst>
              <a:ext uri="{FF2B5EF4-FFF2-40B4-BE49-F238E27FC236}">
                <a16:creationId xmlns:a16="http://schemas.microsoft.com/office/drawing/2014/main" id="{6A21E651-7437-2549-9239-0DA20C4A03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3606" y="3879162"/>
            <a:ext cx="7644787" cy="17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5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calculations to an entire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“mpg” to “L/100km” in Car dataset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0E0461-B1D3-2D45-BEC1-8BA6B2B121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3150223"/>
            <a:ext cx="8077200" cy="271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89" y="2956034"/>
            <a:ext cx="9601200" cy="1485900"/>
          </a:xfrm>
        </p:spPr>
        <p:txBody>
          <a:bodyPr/>
          <a:lstStyle/>
          <a:p>
            <a:r>
              <a:rPr lang="en-US" dirty="0"/>
              <a:t>Pre-processing Data in Python</a:t>
            </a:r>
          </a:p>
        </p:txBody>
      </p:sp>
    </p:spTree>
    <p:extLst>
      <p:ext uri="{BB962C8B-B14F-4D97-AF65-F5344CB8AC3E}">
        <p14:creationId xmlns:p14="http://schemas.microsoft.com/office/powerpoint/2010/main" val="1403051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wrong data type is assigned to a feature.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BB2558-9EAB-5F41-8D4E-EE5920F817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355" y="2773846"/>
            <a:ext cx="3851689" cy="2237453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352FF533-DB41-A643-9D85-A13A2981E2F8}"/>
              </a:ext>
            </a:extLst>
          </p:cNvPr>
          <p:cNvSpPr/>
          <p:nvPr/>
        </p:nvSpPr>
        <p:spPr>
          <a:xfrm>
            <a:off x="7116417" y="4671391"/>
            <a:ext cx="934279" cy="437322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41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 Python and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data types in pandas</a:t>
            </a:r>
          </a:p>
          <a:p>
            <a:pPr lvl="1"/>
            <a:r>
              <a:rPr lang="en-US" dirty="0"/>
              <a:t>Objects: </a:t>
            </a:r>
            <a:r>
              <a:rPr lang="en-US" dirty="0">
                <a:solidFill>
                  <a:srgbClr val="0070C0"/>
                </a:solidFill>
              </a:rPr>
              <a:t>"A", "Hello".</a:t>
            </a:r>
          </a:p>
          <a:p>
            <a:pPr lvl="1"/>
            <a:r>
              <a:rPr lang="en-US" dirty="0"/>
              <a:t>Int64 : </a:t>
            </a:r>
            <a:r>
              <a:rPr lang="en-US" dirty="0">
                <a:solidFill>
                  <a:srgbClr val="0070C0"/>
                </a:solidFill>
              </a:rPr>
              <a:t>1,3,5</a:t>
            </a:r>
          </a:p>
          <a:p>
            <a:pPr lvl="1"/>
            <a:r>
              <a:rPr lang="en-US" dirty="0"/>
              <a:t>Float64:</a:t>
            </a:r>
            <a:r>
              <a:rPr lang="en-US" dirty="0">
                <a:solidFill>
                  <a:srgbClr val="0070C0"/>
                </a:solidFill>
              </a:rPr>
              <a:t> 2.123, 632.31,0.12</a:t>
            </a:r>
          </a:p>
        </p:txBody>
      </p:sp>
    </p:spTree>
    <p:extLst>
      <p:ext uri="{BB962C8B-B14F-4D97-AF65-F5344CB8AC3E}">
        <p14:creationId xmlns:p14="http://schemas.microsoft.com/office/powerpoint/2010/main" val="1442861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i="1" dirty="0"/>
              <a:t>identify</a:t>
            </a:r>
            <a:r>
              <a:rPr lang="en-US" dirty="0"/>
              <a:t> data types: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dataframe.dtypes</a:t>
            </a:r>
            <a:r>
              <a:rPr lang="en-US" b="1" dirty="0"/>
              <a:t> () </a:t>
            </a:r>
            <a:r>
              <a:rPr lang="en-US" dirty="0"/>
              <a:t>to identify data type.</a:t>
            </a:r>
          </a:p>
          <a:p>
            <a:r>
              <a:rPr lang="en-US" dirty="0"/>
              <a:t>To </a:t>
            </a:r>
            <a:r>
              <a:rPr lang="en-US" i="1" dirty="0"/>
              <a:t>convert</a:t>
            </a:r>
            <a:r>
              <a:rPr lang="en-US" dirty="0"/>
              <a:t> data types: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dataframe</a:t>
            </a:r>
            <a:r>
              <a:rPr lang="en-US" dirty="0"/>
              <a:t>. </a:t>
            </a:r>
            <a:r>
              <a:rPr lang="en-US" dirty="0" err="1"/>
              <a:t>astype</a:t>
            </a:r>
            <a:r>
              <a:rPr lang="en-US" dirty="0"/>
              <a:t> () to convert data type.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convert data type to integer in column "price"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24C50-E4E2-EA4C-B21E-941F447492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4986959"/>
            <a:ext cx="9588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3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D552-56B5-1441-9508-4DD20707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</a:t>
            </a:r>
            <a:r>
              <a:rPr 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What does the code perform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8E6C-4040-D243-9420-9216523B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>
                <a:highlight>
                  <a:srgbClr val="C0C0C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df[["price"]] = df[["price"]].</a:t>
            </a:r>
            <a:r>
              <a:rPr lang="en-US" sz="4400" dirty="0" err="1">
                <a:highlight>
                  <a:srgbClr val="C0C0C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astype</a:t>
            </a:r>
            <a:r>
              <a:rPr lang="en-US" sz="4400" dirty="0">
                <a:highlight>
                  <a:srgbClr val="C0C0C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("float")</a:t>
            </a:r>
          </a:p>
          <a:p>
            <a:pPr marL="0" indent="0">
              <a:buNone/>
            </a:pP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60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89" y="2956034"/>
            <a:ext cx="9601200" cy="1485900"/>
          </a:xfrm>
        </p:spPr>
        <p:txBody>
          <a:bodyPr/>
          <a:lstStyle/>
          <a:p>
            <a:r>
              <a:rPr lang="en-US" dirty="0"/>
              <a:t>Data Normalization in Python</a:t>
            </a:r>
          </a:p>
        </p:txBody>
      </p:sp>
    </p:spTree>
    <p:extLst>
      <p:ext uri="{BB962C8B-B14F-4D97-AF65-F5344CB8AC3E}">
        <p14:creationId xmlns:p14="http://schemas.microsoft.com/office/powerpoint/2010/main" val="10381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the features value with different range.</a:t>
            </a:r>
          </a:p>
        </p:txBody>
      </p:sp>
      <p:pic>
        <p:nvPicPr>
          <p:cNvPr id="6" name="Picture 5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145A796-CCAF-FE47-AC8F-1DE7C00175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072" y="3051589"/>
            <a:ext cx="2857224" cy="2433184"/>
          </a:xfrm>
          <a:prstGeom prst="rect">
            <a:avLst/>
          </a:prstGeom>
        </p:spPr>
      </p:pic>
      <p:pic>
        <p:nvPicPr>
          <p:cNvPr id="8" name="Picture 7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DAC24878-791A-6E48-83A2-96F7BDBAC0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3478696"/>
            <a:ext cx="4584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4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866322"/>
            <a:ext cx="4323522" cy="20010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u="sng" dirty="0"/>
              <a:t>Not-normalized</a:t>
            </a:r>
          </a:p>
          <a:p>
            <a:r>
              <a:rPr lang="en-US" dirty="0"/>
              <a:t>"age" and "income" are in different range.</a:t>
            </a:r>
          </a:p>
          <a:p>
            <a:r>
              <a:rPr lang="en-US" dirty="0"/>
              <a:t>hard to compare</a:t>
            </a:r>
          </a:p>
          <a:p>
            <a:r>
              <a:rPr lang="en-US" dirty="0"/>
              <a:t>"income" will influence the result more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9382E6-68F8-0D45-9E50-732AB5A3C253}"/>
              </a:ext>
            </a:extLst>
          </p:cNvPr>
          <p:cNvSpPr txBox="1">
            <a:spLocks/>
          </p:cNvSpPr>
          <p:nvPr/>
        </p:nvSpPr>
        <p:spPr>
          <a:xfrm>
            <a:off x="6496878" y="3866322"/>
            <a:ext cx="4323522" cy="200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b="1" u="sng" dirty="0"/>
              <a:t>Normalized</a:t>
            </a:r>
          </a:p>
          <a:p>
            <a:r>
              <a:rPr lang="en-US" dirty="0"/>
              <a:t>similar value range</a:t>
            </a:r>
          </a:p>
          <a:p>
            <a:r>
              <a:rPr lang="en-US" dirty="0"/>
              <a:t>similar intrinsic influence on analytical model</a:t>
            </a:r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0C1FE4C-DFA2-284E-9B90-A890061127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211" y="1583359"/>
            <a:ext cx="2908300" cy="2120900"/>
          </a:xfrm>
          <a:prstGeom prst="rect">
            <a:avLst/>
          </a:prstGeom>
        </p:spPr>
      </p:pic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BB446DE-85F8-2A49-9320-74246E6FF4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491" y="1570659"/>
            <a:ext cx="3136900" cy="21336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5D0D332-EBC7-B849-8562-7ADF340E7C78}"/>
              </a:ext>
            </a:extLst>
          </p:cNvPr>
          <p:cNvSpPr/>
          <p:nvPr/>
        </p:nvSpPr>
        <p:spPr>
          <a:xfrm>
            <a:off x="5305840" y="2333763"/>
            <a:ext cx="1580322" cy="1013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normalizing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7ABB5-58A0-F347-BDF6-DA0BDC4751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5839" y="2697337"/>
                <a:ext cx="4010297" cy="18485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/>
                  <a:t>Simple feature scaling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7ABB5-58A0-F347-BDF6-DA0BDC4751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839" y="2697337"/>
                <a:ext cx="4010297" cy="184853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9382E6-68F8-0D45-9E50-732AB5A3C253}"/>
              </a:ext>
            </a:extLst>
          </p:cNvPr>
          <p:cNvSpPr txBox="1">
            <a:spLocks/>
          </p:cNvSpPr>
          <p:nvPr/>
        </p:nvSpPr>
        <p:spPr>
          <a:xfrm>
            <a:off x="1371600" y="1427922"/>
            <a:ext cx="4323522" cy="743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dirty="0"/>
              <a:t>Several approaches for normalization: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0477DB8-3247-1B4A-B0F2-097CB884B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7759" y="2697338"/>
                <a:ext cx="4010297" cy="1848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Franklin Gothic Book" panose="020B0503020102020204" pitchFamily="34" charset="0"/>
                  <a:buNone/>
                </a:pPr>
                <a:r>
                  <a:rPr lang="en-US" b="1" dirty="0"/>
                  <a:t>Min-Max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0477DB8-3247-1B4A-B0F2-097CB884B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59" y="2697338"/>
                <a:ext cx="4010297" cy="1848536"/>
              </a:xfrm>
              <a:prstGeom prst="rect">
                <a:avLst/>
              </a:prstGeom>
              <a:blipFill>
                <a:blip r:embed="rId4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BE43263-C25F-BB45-9CCC-93A120AC9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81703" y="2697337"/>
                <a:ext cx="4010297" cy="1848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Franklin Gothic Book" panose="020B0503020102020204" pitchFamily="34" charset="0"/>
                  <a:buNone/>
                </a:pPr>
                <a:r>
                  <a:rPr lang="en-US" b="1" dirty="0"/>
                  <a:t>Z-score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BE43263-C25F-BB45-9CCC-93A120AC9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703" y="2697337"/>
                <a:ext cx="4010297" cy="18485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feature scaling in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63859E-7D66-1240-B1C9-6368F1DD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91443"/>
            <a:ext cx="9601200" cy="3581400"/>
          </a:xfrm>
        </p:spPr>
        <p:txBody>
          <a:bodyPr/>
          <a:lstStyle/>
          <a:p>
            <a:r>
              <a:rPr lang="en-US" dirty="0"/>
              <a:t>With pandas:</a:t>
            </a:r>
          </a:p>
          <a:p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8957EFF-2FF6-CC48-9386-DA243B88CC65}"/>
              </a:ext>
            </a:extLst>
          </p:cNvPr>
          <p:cNvSpPr/>
          <p:nvPr/>
        </p:nvSpPr>
        <p:spPr>
          <a:xfrm>
            <a:off x="5619348" y="3575247"/>
            <a:ext cx="1580322" cy="1013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BB7097-3193-A04D-90C4-0DF3315F59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3040742"/>
            <a:ext cx="3683000" cy="2082800"/>
          </a:xfrm>
          <a:prstGeom prst="rect">
            <a:avLst/>
          </a:prstGeom>
        </p:spPr>
      </p:pic>
      <p:pic>
        <p:nvPicPr>
          <p:cNvPr id="13" name="Picture 12" descr="A table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811760B-81F8-C04E-90E5-06074A9C49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013" y="2964542"/>
            <a:ext cx="4559300" cy="215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08B9DF-8988-6446-954D-1A72C84AC3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599791"/>
            <a:ext cx="8915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0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in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63859E-7D66-1240-B1C9-6368F1DD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91443"/>
            <a:ext cx="9601200" cy="3581400"/>
          </a:xfrm>
        </p:spPr>
        <p:txBody>
          <a:bodyPr/>
          <a:lstStyle/>
          <a:p>
            <a:r>
              <a:rPr lang="en-US" dirty="0"/>
              <a:t>With pandas:</a:t>
            </a:r>
          </a:p>
          <a:p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8957EFF-2FF6-CC48-9386-DA243B88CC65}"/>
              </a:ext>
            </a:extLst>
          </p:cNvPr>
          <p:cNvSpPr/>
          <p:nvPr/>
        </p:nvSpPr>
        <p:spPr>
          <a:xfrm>
            <a:off x="5619348" y="3575247"/>
            <a:ext cx="1580322" cy="1013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BB7097-3193-A04D-90C4-0DF3315F59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3040742"/>
            <a:ext cx="3683000" cy="2082800"/>
          </a:xfrm>
          <a:prstGeom prst="rect">
            <a:avLst/>
          </a:prstGeom>
        </p:spPr>
      </p:pic>
      <p:pic>
        <p:nvPicPr>
          <p:cNvPr id="4" name="Picture 3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5FF570E1-9513-DF47-AD5D-C19ECE030A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946" y="2901043"/>
            <a:ext cx="455930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99E54E-5426-ED4C-B486-8220DFF7E4E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409" y="5472791"/>
            <a:ext cx="9982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5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8370-4D3B-7B4E-80F1-623B14B3C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625" y="2998304"/>
            <a:ext cx="6235149" cy="230587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It is the process of converting or mapping data from one “raw” form into another format, to make it ready for further analysis.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E2A468-6F34-5343-B58C-8D0A7631ADD0}"/>
              </a:ext>
            </a:extLst>
          </p:cNvPr>
          <p:cNvSpPr txBox="1">
            <a:spLocks/>
          </p:cNvSpPr>
          <p:nvPr/>
        </p:nvSpPr>
        <p:spPr>
          <a:xfrm>
            <a:off x="1371601" y="1802296"/>
            <a:ext cx="6433930" cy="1232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/>
              <a:t>Also known as: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3600" dirty="0"/>
              <a:t>	Data cleaning, Data wrangling</a:t>
            </a:r>
          </a:p>
        </p:txBody>
      </p:sp>
    </p:spTree>
    <p:extLst>
      <p:ext uri="{BB962C8B-B14F-4D97-AF65-F5344CB8AC3E}">
        <p14:creationId xmlns:p14="http://schemas.microsoft.com/office/powerpoint/2010/main" val="40671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 in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63859E-7D66-1240-B1C9-6368F1DD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91443"/>
            <a:ext cx="9601200" cy="3581400"/>
          </a:xfrm>
        </p:spPr>
        <p:txBody>
          <a:bodyPr/>
          <a:lstStyle/>
          <a:p>
            <a:r>
              <a:rPr lang="en-US" dirty="0"/>
              <a:t>With pandas:</a:t>
            </a:r>
          </a:p>
          <a:p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8957EFF-2FF6-CC48-9386-DA243B88CC65}"/>
              </a:ext>
            </a:extLst>
          </p:cNvPr>
          <p:cNvSpPr/>
          <p:nvPr/>
        </p:nvSpPr>
        <p:spPr>
          <a:xfrm>
            <a:off x="5619348" y="3575247"/>
            <a:ext cx="1580322" cy="1013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BB7097-3193-A04D-90C4-0DF3315F59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3040742"/>
            <a:ext cx="3683000" cy="2082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A724CA4-2D35-BD40-AFC5-7A8417F37F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824" y="3040742"/>
            <a:ext cx="4559300" cy="214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93D47-9A64-F441-8CB3-8022165C587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5667219"/>
            <a:ext cx="10441577" cy="4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89" y="2956034"/>
            <a:ext cx="9601200" cy="1485900"/>
          </a:xfrm>
        </p:spPr>
        <p:txBody>
          <a:bodyPr/>
          <a:lstStyle/>
          <a:p>
            <a:r>
              <a:rPr lang="en-US" dirty="0"/>
              <a:t>Binning in Python</a:t>
            </a:r>
          </a:p>
        </p:txBody>
      </p:sp>
    </p:spTree>
    <p:extLst>
      <p:ext uri="{BB962C8B-B14F-4D97-AF65-F5344CB8AC3E}">
        <p14:creationId xmlns:p14="http://schemas.microsoft.com/office/powerpoint/2010/main" val="20432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deal with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Binning: Grouping of values into "bins"</a:t>
            </a:r>
          </a:p>
          <a:p>
            <a:r>
              <a:rPr lang="en-US" dirty="0"/>
              <a:t>Converts numeric into categorical variables</a:t>
            </a:r>
          </a:p>
          <a:p>
            <a:r>
              <a:rPr lang="en-US" dirty="0"/>
              <a:t>Group a set of numerical values into a set of "bins”</a:t>
            </a:r>
          </a:p>
          <a:p>
            <a:r>
              <a:rPr lang="en-US" dirty="0"/>
              <a:t>"price" is a feature range from 5,000 to 45,500 (in order to have a better representation of price)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3ADCD-1AAF-0A45-9DC3-B2A24F059D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218" y="4572000"/>
            <a:ext cx="10617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 in Python pandas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9EA00-BDC6-E049-B96A-672B8C904D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938" y="1428750"/>
            <a:ext cx="9486900" cy="309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81AB6-4B1C-974C-991D-BD1ED2DB47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088" y="4730568"/>
            <a:ext cx="58166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E9622C-CB80-0E4E-9409-BEA86EC172B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500" y="5387884"/>
            <a:ext cx="4699000" cy="30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32678A-65BD-D343-B631-C6C2ED5958B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5969000"/>
            <a:ext cx="9423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binned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3126B4-1193-4D40-9AC1-78547C7A2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/>
              <a:t>E.g., Histograms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B316F-68BC-4E4B-B9DD-3719F2DEB7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790" y="2171700"/>
            <a:ext cx="70485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3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89" y="2956034"/>
            <a:ext cx="9601200" cy="1485900"/>
          </a:xfrm>
        </p:spPr>
        <p:txBody>
          <a:bodyPr/>
          <a:lstStyle/>
          <a:p>
            <a:pPr algn="l"/>
            <a:r>
              <a:rPr lang="en-US" b="1" i="0" dirty="0">
                <a:effectLst/>
              </a:rPr>
              <a:t>Turning categorical variables into quantitative variables in Python</a:t>
            </a:r>
          </a:p>
        </p:txBody>
      </p:sp>
    </p:spTree>
    <p:extLst>
      <p:ext uri="{BB962C8B-B14F-4D97-AF65-F5344CB8AC3E}">
        <p14:creationId xmlns:p14="http://schemas.microsoft.com/office/powerpoint/2010/main" val="1819077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D552-56B5-1441-9508-4DD20707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8E6C-4040-D243-9420-9216523B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Problem:</a:t>
            </a:r>
          </a:p>
          <a:p>
            <a:r>
              <a:rPr lang="en-US" dirty="0">
                <a:highlight>
                  <a:srgbClr val="C0C0C0"/>
                </a:highlight>
              </a:rPr>
              <a:t>Most statistical models cannot take in objects or strings as input  and for model training only take the numbers as inputs. </a:t>
            </a:r>
          </a:p>
          <a:p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table with text on it&#10;&#10;Description automatically generated">
            <a:extLst>
              <a:ext uri="{FF2B5EF4-FFF2-40B4-BE49-F238E27FC236}">
                <a16:creationId xmlns:a16="http://schemas.microsoft.com/office/drawing/2014/main" id="{02C7A317-DB7B-1547-AD44-F9A5D970C6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600" y="3759200"/>
            <a:ext cx="2844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0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D552-56B5-1441-9508-4DD20707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-&gt; Numeric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8E6C-4040-D243-9420-9216523B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Solution:</a:t>
            </a:r>
          </a:p>
          <a:p>
            <a:r>
              <a:rPr lang="en-US" dirty="0"/>
              <a:t>Add dummy variables for each unique category</a:t>
            </a:r>
          </a:p>
          <a:p>
            <a:r>
              <a:rPr lang="en-US" dirty="0"/>
              <a:t>Assign 0 or 1 in each category</a:t>
            </a: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00888EE-A27D-954C-ABF0-82E42B2191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850" y="3670300"/>
            <a:ext cx="5092700" cy="231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5B118-44F8-694F-8544-3B698229D2AE}"/>
              </a:ext>
            </a:extLst>
          </p:cNvPr>
          <p:cNvSpPr txBox="1"/>
          <p:nvPr/>
        </p:nvSpPr>
        <p:spPr>
          <a:xfrm>
            <a:off x="4336869" y="6172200"/>
            <a:ext cx="39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”One-hot encoding”</a:t>
            </a:r>
          </a:p>
        </p:txBody>
      </p:sp>
    </p:spTree>
    <p:extLst>
      <p:ext uri="{BB962C8B-B14F-4D97-AF65-F5344CB8AC3E}">
        <p14:creationId xmlns:p14="http://schemas.microsoft.com/office/powerpoint/2010/main" val="351077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D552-56B5-1441-9508-4DD20707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</a:t>
            </a:r>
            <a:r>
              <a:rPr lang="en-US" dirty="0" err="1"/>
              <a:t>varibles</a:t>
            </a:r>
            <a:r>
              <a:rPr lang="en-US" dirty="0"/>
              <a:t> in Python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8E6C-4040-D243-9420-9216523B7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Use </a:t>
            </a:r>
            <a:r>
              <a:rPr lang="en-US" dirty="0" err="1"/>
              <a:t>pandas.get_dummies</a:t>
            </a:r>
            <a:r>
              <a:rPr lang="en-US" dirty="0"/>
              <a:t>() method.</a:t>
            </a:r>
          </a:p>
          <a:p>
            <a:r>
              <a:rPr lang="en-US" dirty="0"/>
              <a:t>Convert categorical variables to dummy variables (0 or 1)</a:t>
            </a:r>
            <a:endParaRPr lang="en-US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3B85A-8590-A24C-8C9B-E271A4BE35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500" y="3657600"/>
            <a:ext cx="1181100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AA7858-9531-DD4E-AC2D-4BDE8347C8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209" y="5981700"/>
            <a:ext cx="5346700" cy="508000"/>
          </a:xfrm>
          <a:prstGeom prst="rect">
            <a:avLst/>
          </a:prstGeom>
        </p:spPr>
      </p:pic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0DC1FF0-4C88-5B42-BFF5-804E0258E3D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207" y="3683000"/>
            <a:ext cx="2222500" cy="21844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A18FBDD-B8A8-0846-94DB-1F0711AC2B32}"/>
              </a:ext>
            </a:extLst>
          </p:cNvPr>
          <p:cNvSpPr/>
          <p:nvPr/>
        </p:nvSpPr>
        <p:spPr>
          <a:xfrm>
            <a:off x="3788957" y="4255604"/>
            <a:ext cx="1580322" cy="1013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OpenSans"/>
              </a:rPr>
              <a:t>Lesson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In this lesson, you have learned how to:</a:t>
            </a:r>
          </a:p>
          <a:p>
            <a:pPr lvl="1"/>
            <a:r>
              <a:rPr lang="en-US" b="1" i="0" dirty="0">
                <a:solidFill>
                  <a:srgbClr val="1F1F1F"/>
                </a:solidFill>
                <a:effectLst/>
                <a:latin typeface="unset"/>
              </a:rPr>
              <a:t>Identify and Handle Missing Values: </a:t>
            </a:r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Drop rows with incomplete information and impute missing data using the mean values.</a:t>
            </a:r>
          </a:p>
          <a:p>
            <a:pPr lvl="1"/>
            <a:r>
              <a:rPr lang="en-US" b="1" i="0" dirty="0">
                <a:solidFill>
                  <a:srgbClr val="1F1F1F"/>
                </a:solidFill>
                <a:effectLst/>
                <a:latin typeface="unset"/>
              </a:rPr>
              <a:t>Understand Data Formatting: </a:t>
            </a:r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Wrangle features in a dataset and make them meaningful for data analysis.</a:t>
            </a:r>
          </a:p>
          <a:p>
            <a:pPr lvl="1"/>
            <a:r>
              <a:rPr lang="en-US" b="1" i="0" dirty="0">
                <a:solidFill>
                  <a:srgbClr val="1F1F1F"/>
                </a:solidFill>
                <a:effectLst/>
                <a:latin typeface="unset"/>
              </a:rPr>
              <a:t>Apply normalization to a data set: </a:t>
            </a:r>
            <a:r>
              <a:rPr lang="en-US" b="0" i="0" dirty="0">
                <a:solidFill>
                  <a:srgbClr val="1F1F1F"/>
                </a:solidFill>
                <a:effectLst/>
                <a:latin typeface="var(--cds-font-family-source-sans-pro)"/>
              </a:rPr>
              <a:t>By understanding the relevance of using feature scaling on your data and how normalization and standardization have varying effects on your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91042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BA2-0FA5-7343-97BC-676808DE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05ED1-8851-2F44-B52E-A201D48244B1}"/>
              </a:ext>
            </a:extLst>
          </p:cNvPr>
          <p:cNvSpPr txBox="1"/>
          <p:nvPr/>
        </p:nvSpPr>
        <p:spPr>
          <a:xfrm>
            <a:off x="1219200" y="1885534"/>
            <a:ext cx="100716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• Identify and handle missing values</a:t>
            </a:r>
          </a:p>
          <a:p>
            <a:r>
              <a:rPr lang="en-US" sz="4400" dirty="0"/>
              <a:t>• Data Formatting</a:t>
            </a:r>
          </a:p>
          <a:p>
            <a:r>
              <a:rPr lang="en-US" sz="4400" dirty="0"/>
              <a:t>• Data Normalization (centering /scaling)</a:t>
            </a:r>
          </a:p>
          <a:p>
            <a:r>
              <a:rPr lang="en-US" sz="4400" dirty="0"/>
              <a:t>• Data Binning</a:t>
            </a:r>
          </a:p>
          <a:p>
            <a:r>
              <a:rPr lang="en-US" sz="4400" dirty="0"/>
              <a:t>• Turning Categorical values to numeric variables</a:t>
            </a:r>
          </a:p>
        </p:txBody>
      </p:sp>
    </p:spTree>
    <p:extLst>
      <p:ext uri="{BB962C8B-B14F-4D97-AF65-F5344CB8AC3E}">
        <p14:creationId xmlns:p14="http://schemas.microsoft.com/office/powerpoint/2010/main" val="221291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BA2-0FA5-7343-97BC-676808DE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36923-7000-B640-8B2E-619E4C6A0E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781651"/>
            <a:ext cx="10095342" cy="43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BA2-0FA5-7343-97BC-676808DE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B6A286A-42EA-A242-A73E-3481FE02F4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850" y="1927640"/>
            <a:ext cx="8902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BA2-0FA5-7343-97BC-676808DE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EB7517-CDA2-3F41-B97D-50E3AFC7C8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721" y="1739900"/>
            <a:ext cx="93472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2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4173-F1D9-2449-88A2-310A522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89" y="2956034"/>
            <a:ext cx="9601200" cy="1485900"/>
          </a:xfrm>
        </p:spPr>
        <p:txBody>
          <a:bodyPr/>
          <a:lstStyle/>
          <a:p>
            <a:r>
              <a:rPr lang="en-US" dirty="0"/>
              <a:t>Dealing with Missing Values in Python</a:t>
            </a:r>
          </a:p>
        </p:txBody>
      </p:sp>
    </p:spTree>
    <p:extLst>
      <p:ext uri="{BB962C8B-B14F-4D97-AF65-F5344CB8AC3E}">
        <p14:creationId xmlns:p14="http://schemas.microsoft.com/office/powerpoint/2010/main" val="321023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C46E-99D8-5745-89D7-07AE46E5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ABB5-58A0-F347-BDF6-DA0BDC47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missing value?</a:t>
            </a:r>
          </a:p>
          <a:p>
            <a:r>
              <a:rPr lang="en-US" dirty="0"/>
              <a:t>Missing values occur when no data value is stored for a variable (feature) in an observation.</a:t>
            </a:r>
          </a:p>
          <a:p>
            <a:r>
              <a:rPr lang="en-US" dirty="0"/>
              <a:t>Could be represented as "?", "N/A', O or just a blank cell.</a:t>
            </a:r>
          </a:p>
          <a:p>
            <a:endParaRPr lang="en-US" dirty="0"/>
          </a:p>
        </p:txBody>
      </p:sp>
      <p:pic>
        <p:nvPicPr>
          <p:cNvPr id="5" name="Picture 4" descr="A white grid with black text&#10;&#10;Description automatically generated">
            <a:extLst>
              <a:ext uri="{FF2B5EF4-FFF2-40B4-BE49-F238E27FC236}">
                <a16:creationId xmlns:a16="http://schemas.microsoft.com/office/drawing/2014/main" id="{ACF6B552-912D-9B48-93EC-C67D375B0D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00" y="3947491"/>
            <a:ext cx="10795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2008</TotalTime>
  <Words>2819</Words>
  <Application>Microsoft Macintosh PowerPoint</Application>
  <PresentationFormat>Widescreen</PresentationFormat>
  <Paragraphs>274</Paragraphs>
  <Slides>39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Franklin Gothic Book</vt:lpstr>
      <vt:lpstr>OpenSans</vt:lpstr>
      <vt:lpstr>Source Sans Pro</vt:lpstr>
      <vt:lpstr>unset</vt:lpstr>
      <vt:lpstr>var(--cds-font-family-source-sans-pro)</vt:lpstr>
      <vt:lpstr>Crop</vt:lpstr>
      <vt:lpstr>Data analysis</vt:lpstr>
      <vt:lpstr>Pre-processing Data in Python</vt:lpstr>
      <vt:lpstr>Data Pre-processing</vt:lpstr>
      <vt:lpstr>Learning Objectives</vt:lpstr>
      <vt:lpstr>Simple Dataframe Operations</vt:lpstr>
      <vt:lpstr>Simple Dataframe Operations</vt:lpstr>
      <vt:lpstr>Simple Dataframe Operations</vt:lpstr>
      <vt:lpstr>Dealing with Missing Values in Python</vt:lpstr>
      <vt:lpstr>Missing Values</vt:lpstr>
      <vt:lpstr>How to deal with missing data</vt:lpstr>
      <vt:lpstr>Question: How would you deal with missing values for categorical data?</vt:lpstr>
      <vt:lpstr>How to drop missing values in Python</vt:lpstr>
      <vt:lpstr>Don’t forget</vt:lpstr>
      <vt:lpstr>Question: What does this code do to the dataframe df?</vt:lpstr>
      <vt:lpstr>How to replace missing values in Python</vt:lpstr>
      <vt:lpstr>How to deal with missing data</vt:lpstr>
      <vt:lpstr>Data formatting</vt:lpstr>
      <vt:lpstr>Data formatting</vt:lpstr>
      <vt:lpstr>Applying calculations to an entire column</vt:lpstr>
      <vt:lpstr>Incorrect data types</vt:lpstr>
      <vt:lpstr>Data Types in Python and Pandas</vt:lpstr>
      <vt:lpstr>Correcting data types</vt:lpstr>
      <vt:lpstr>Question: What does the code perform?</vt:lpstr>
      <vt:lpstr>Data Normalization in Python</vt:lpstr>
      <vt:lpstr>Data Normalization</vt:lpstr>
      <vt:lpstr>Data Normalization</vt:lpstr>
      <vt:lpstr>Methods of normalizing data</vt:lpstr>
      <vt:lpstr>Simple feature scaling in Python</vt:lpstr>
      <vt:lpstr>Min-max in Python</vt:lpstr>
      <vt:lpstr>Z-score in Python</vt:lpstr>
      <vt:lpstr>Binning in Python</vt:lpstr>
      <vt:lpstr>How to deal with missing data</vt:lpstr>
      <vt:lpstr>Binning in Python pandas</vt:lpstr>
      <vt:lpstr>Visualizing binned data</vt:lpstr>
      <vt:lpstr>Turning categorical variables into quantitative variables in Python</vt:lpstr>
      <vt:lpstr>Categorical Variables</vt:lpstr>
      <vt:lpstr>Categorical -&gt; Numeric</vt:lpstr>
      <vt:lpstr>Dummy varibles in Python pandas</vt:lpstr>
      <vt:lpstr>Lesson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Mahjabin, Maesha</dc:creator>
  <cp:lastModifiedBy>Mahjabin, Maesha</cp:lastModifiedBy>
  <cp:revision>7</cp:revision>
  <dcterms:created xsi:type="dcterms:W3CDTF">2023-09-09T13:24:45Z</dcterms:created>
  <dcterms:modified xsi:type="dcterms:W3CDTF">2023-09-11T07:17:21Z</dcterms:modified>
</cp:coreProperties>
</file>